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 Slab"/>
      <p:regular r:id="rId35"/>
      <p:bold r:id="rId36"/>
    </p:embeddedFon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3DE254-FA1B-4EF0-B40C-9B50009B9AA0}">
  <a:tblStyle styleId="{A53DE254-FA1B-4EF0-B40C-9B50009B9AA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Slab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font" Target="fonts/RobotoSlab-bold.fntdata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d9120867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d9120867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d91208670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d91208670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d9120867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d9120867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d91208670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d91208670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d9120867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d9120867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d9120867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d9120867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d9120867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d9120867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d9120867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d9120867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d9120867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d9120867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d91208670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d91208670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d9120867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d9120867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d9120867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d9120867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d91208670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d9120867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d9120867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d9120867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d9120867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d9120867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d91208670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d9120867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d91208670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d91208670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d9120867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d9120867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d91208670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d91208670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d91208670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d91208670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d9120867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d9120867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d9120867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d9120867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d9120867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d9120867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d9120867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d9120867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d9120867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d9120867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d9120867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d9120867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d9120867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d9120867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recasa.com.gt/celda-de-carga-de-compresion-compacta" TargetMode="External"/><Relationship Id="rId4" Type="http://schemas.openxmlformats.org/officeDocument/2006/relationships/hyperlink" Target="https://www.recasa.com.gt/celda-de-carga-de-compresion-compacta" TargetMode="External"/><Relationship Id="rId5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laelectronica.com.gt/modulo-sensor-ultrasonico-hc-sr04?search=ultrasonico&amp;description=true" TargetMode="External"/><Relationship Id="rId4" Type="http://schemas.openxmlformats.org/officeDocument/2006/relationships/hyperlink" Target="https://laelectronica.com.gt/modulo-sensor-ultrasonico-hc-sr04?search=ultrasonico&amp;description=true" TargetMode="External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757350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SMART CHAIR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486550" y="3207950"/>
            <a:ext cx="3322200" cy="10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100"/>
              <a:t>201709144 Oscar Roberto Velásquez León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100"/>
              <a:t>201709014 Diego Leonel </a:t>
            </a:r>
            <a:r>
              <a:rPr lang="es" sz="1100"/>
              <a:t>Marroquín</a:t>
            </a:r>
            <a:r>
              <a:rPr lang="es" sz="1100"/>
              <a:t> Martínez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100"/>
              <a:t>201700725 Gabriel Alejandro García Meza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100"/>
              <a:t>201900226 Diego Pablo Pérez </a:t>
            </a:r>
            <a:r>
              <a:rPr lang="es" sz="1100"/>
              <a:t>Álvarez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100"/>
              <a:t>201800496 Juan Antonio Solares Samayoa</a:t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100"/>
              <a:t>201700377 Erick Omar Letona Figueroa</a:t>
            </a:r>
            <a:endParaRPr sz="11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600"/>
          </a:p>
        </p:txBody>
      </p:sp>
      <p:sp>
        <p:nvSpPr>
          <p:cNvPr id="65" name="Google Shape;65;p13"/>
          <p:cNvSpPr txBox="1"/>
          <p:nvPr/>
        </p:nvSpPr>
        <p:spPr>
          <a:xfrm>
            <a:off x="5398925" y="3362425"/>
            <a:ext cx="1764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Grupo 2</a:t>
            </a:r>
            <a:endParaRPr sz="29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475975" y="2118338"/>
            <a:ext cx="4184100" cy="18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Loguearse: iniciar sesión en la aplicación.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Sentarse: colocarse en la silla.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Reportar: </a:t>
            </a:r>
            <a:r>
              <a:rPr lang="es"/>
              <a:t>verificar</a:t>
            </a:r>
            <a:r>
              <a:rPr lang="es"/>
              <a:t> los datos en los reportes de la aplicación.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925" y="1750740"/>
            <a:ext cx="3440225" cy="255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184" y="2800750"/>
            <a:ext cx="3837440" cy="18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2800750"/>
            <a:ext cx="3905123" cy="186477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660550" y="2351575"/>
            <a:ext cx="50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Antes de Reportes de Productividad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5029000" y="2351575"/>
            <a:ext cx="50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 Reportes de Productividad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1070975" y="951200"/>
            <a:ext cx="7195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Oscar es estudiante de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Ingeniería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en Sistemas, no puede mantener una racha de productividad muy estable ya que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también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trabaja.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 eso mismo en el momento que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él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comenzó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utilizar la silla y pudo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observar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sus progresos productivos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mejoró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una manera exponencial y a logrado ver sus mejoras de manera muy estable.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Beneficios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Mejorar Rendimiento de Trabajo, con los reportes pueden mantener un estimado de tiempo de trabajo diario, semanal o mensual.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Tener una vida </a:t>
            </a:r>
            <a:r>
              <a:rPr lang="es"/>
              <a:t>más</a:t>
            </a:r>
            <a:r>
              <a:rPr lang="es"/>
              <a:t> sana, ya que puede llevar el control de su peso y poder cambiar sus </a:t>
            </a:r>
            <a:r>
              <a:rPr lang="es"/>
              <a:t>hábitos</a:t>
            </a:r>
            <a:r>
              <a:rPr lang="es"/>
              <a:t> nutricionales.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Poder observar toda la productividad generada en los tiempos de trabajo y observar las tareas que conllevan </a:t>
            </a:r>
            <a:r>
              <a:rPr lang="es"/>
              <a:t>más</a:t>
            </a:r>
            <a:r>
              <a:rPr lang="es"/>
              <a:t> tiempo.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458350" y="1986000"/>
            <a:ext cx="8368200" cy="117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ASÍ</a:t>
            </a:r>
            <a:r>
              <a:rPr lang="es"/>
              <a:t> QUE QUIERES UNIRTE AL VIAJE DE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SMART CHAIR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-1677075" y="41605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Detalles Técnicos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Componentes Utilizados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Físicos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Arduino Mega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Báscula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HX711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Ultrasónico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Módulo</a:t>
            </a:r>
            <a:r>
              <a:rPr lang="es"/>
              <a:t> Bluetooth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Cables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Cojín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Silla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4687125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Digitales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App de ingreso de parámetros del usuario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Login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Componentes digitales de diseño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App para las gráficas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Aplicación web para ver resultados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Prototipo</a:t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 rotWithShape="1">
          <a:blip r:embed="rId3">
            <a:alphaModFix/>
          </a:blip>
          <a:srcRect b="19015" l="0" r="0" t="0"/>
          <a:stretch/>
        </p:blipFill>
        <p:spPr>
          <a:xfrm>
            <a:off x="4177100" y="1566900"/>
            <a:ext cx="2334550" cy="336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 rotWithShape="1">
          <a:blip r:embed="rId4">
            <a:alphaModFix/>
          </a:blip>
          <a:srcRect b="23527" l="0" r="0" t="10439"/>
          <a:stretch/>
        </p:blipFill>
        <p:spPr>
          <a:xfrm>
            <a:off x="6593550" y="369925"/>
            <a:ext cx="2077175" cy="243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/>
        </p:nvSpPr>
        <p:spPr>
          <a:xfrm>
            <a:off x="493225" y="1691025"/>
            <a:ext cx="35229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Fue diseñado partiendo de una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báscula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normal de uso comercial para detectar el peso de las persona. Luego de ser modificada se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conectó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una placa arduino Mega, la cual obtiene los pulsos del peso que nos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envía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la báscula a kilogramos, toda esta información obtenida la enviamos por medio de un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módulo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Bluetooth HC-05, el cual lo utilizamos como esclavo, y de esta manera alimentamos la base de datos con los datos del usuario.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1117"/>
                </a:solidFill>
              </a:rPr>
              <a:t>Sensores</a:t>
            </a:r>
            <a:endParaRPr>
              <a:solidFill>
                <a:srgbClr val="0D1117"/>
              </a:solidFill>
            </a:endParaRPr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1889850" y="1409175"/>
            <a:ext cx="53643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ct val="100000"/>
              <a:buChar char="●"/>
            </a:pPr>
            <a:r>
              <a:rPr lang="es" sz="4800">
                <a:solidFill>
                  <a:srgbClr val="0D1117"/>
                </a:solidFill>
              </a:rPr>
              <a:t>Celda de Carga: se utilizan cuatro, estos ya vienen integrados a la </a:t>
            </a:r>
            <a:r>
              <a:rPr lang="es" sz="4800">
                <a:solidFill>
                  <a:srgbClr val="0D1117"/>
                </a:solidFill>
              </a:rPr>
              <a:t>báscula</a:t>
            </a:r>
            <a:r>
              <a:rPr lang="es" sz="4800">
                <a:solidFill>
                  <a:srgbClr val="0D1117"/>
                </a:solidFill>
              </a:rPr>
              <a:t> utilizada.</a:t>
            </a:r>
            <a:endParaRPr sz="4800">
              <a:solidFill>
                <a:srgbClr val="0D1117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5" name="Google Shape;175;p29"/>
          <p:cNvGraphicFramePr/>
          <p:nvPr/>
        </p:nvGraphicFramePr>
        <p:xfrm>
          <a:off x="2134075" y="223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{A53DE254-FA1B-4EF0-B40C-9B50009B9AA0}</a:tableStyleId>
              </a:tblPr>
              <a:tblGrid>
                <a:gridCol w="940600"/>
                <a:gridCol w="923150"/>
                <a:gridCol w="1236675"/>
                <a:gridCol w="1062500"/>
                <a:gridCol w="870900"/>
              </a:tblGrid>
              <a:tr h="559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Tamaño</a:t>
                      </a:r>
                      <a:endParaRPr sz="1000"/>
                    </a:p>
                  </a:txBody>
                  <a:tcPr marT="19050" marB="19050" marR="28575" marL="2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Lectura</a:t>
                      </a:r>
                      <a:endParaRPr sz="1000"/>
                    </a:p>
                  </a:txBody>
                  <a:tcPr marT="19050" marB="19050" marR="28575" marL="2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Instalación</a:t>
                      </a:r>
                      <a:endParaRPr sz="1000"/>
                    </a:p>
                  </a:txBody>
                  <a:tcPr marT="19050" marB="19050" marR="28575" marL="2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Rango de Medición</a:t>
                      </a:r>
                      <a:endParaRPr sz="1000"/>
                    </a:p>
                  </a:txBody>
                  <a:tcPr marT="19050" marB="19050" marR="28575" marL="2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Unidad de Medida</a:t>
                      </a:r>
                      <a:endParaRPr sz="1000"/>
                    </a:p>
                  </a:txBody>
                  <a:tcPr marT="19050" marB="19050" marR="28575" marL="2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2x2x0.5 cm</a:t>
                      </a:r>
                      <a:endParaRPr sz="1000"/>
                    </a:p>
                  </a:txBody>
                  <a:tcPr marT="19050" marB="19050" marR="28575" marL="2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Presión</a:t>
                      </a:r>
                      <a:endParaRPr sz="1000"/>
                    </a:p>
                  </a:txBody>
                  <a:tcPr marT="19050" marB="19050" marR="28575" marL="2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Asiento</a:t>
                      </a:r>
                      <a:endParaRPr sz="1000"/>
                    </a:p>
                  </a:txBody>
                  <a:tcPr marT="19050" marB="19050" marR="28575" marL="2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Kg</a:t>
                      </a:r>
                      <a:endParaRPr sz="1000"/>
                    </a:p>
                  </a:txBody>
                  <a:tcPr marT="19050" marB="19050" marR="28575" marL="2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5825">
                <a:tc gridSpan="5">
                  <a:txBody>
                    <a:bodyPr/>
                    <a:lstStyle/>
                    <a:p>
                      <a:pPr indent="-22860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        </a:t>
                      </a:r>
                      <a:r>
                        <a:rPr lang="es" sz="1000"/>
                        <a:t>·</a:t>
                      </a: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</a:t>
                      </a:r>
                      <a:r>
                        <a:rPr lang="es" sz="700">
                          <a:uFill>
                            <a:noFill/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3"/>
                        </a:rPr>
                        <a:t> </a:t>
                      </a:r>
                      <a:r>
                        <a:rPr lang="es" sz="1000" u="sng">
                          <a:solidFill>
                            <a:schemeClr val="hlink"/>
                          </a:solidFill>
                          <a:hlinkClick r:id="rId4"/>
                        </a:rPr>
                        <a:t>https://www.recasa.com.gt/celda-de-carga-de-compresion-compacta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  <a:p>
                      <a:pPr indent="-22860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</a:t>
                      </a:r>
                      <a:r>
                        <a:rPr lang="es" sz="1000"/>
                        <a:t> </a:t>
                      </a:r>
                      <a:endParaRPr sz="1000"/>
                    </a:p>
                  </a:txBody>
                  <a:tcPr marT="19050" marB="19050" marR="28575" marL="2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76" name="Google Shape;1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0025" y="3692556"/>
            <a:ext cx="1352725" cy="1066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484775" y="380100"/>
            <a:ext cx="46323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400"/>
              <a:buChar char="●"/>
            </a:pPr>
            <a:r>
              <a:rPr lang="es">
                <a:solidFill>
                  <a:srgbClr val="0D1117"/>
                </a:solidFill>
              </a:rPr>
              <a:t>Ultrasónico</a:t>
            </a:r>
            <a:r>
              <a:rPr lang="es">
                <a:solidFill>
                  <a:srgbClr val="0D1117"/>
                </a:solidFill>
              </a:rPr>
              <a:t>: lo utilizamos para detectar si hay alguien sentado para que el programa funcione.</a:t>
            </a:r>
            <a:endParaRPr>
              <a:solidFill>
                <a:srgbClr val="0D1117"/>
              </a:solidFill>
            </a:endParaRPr>
          </a:p>
        </p:txBody>
      </p:sp>
      <p:graphicFrame>
        <p:nvGraphicFramePr>
          <p:cNvPr id="182" name="Google Shape;182;p30"/>
          <p:cNvGraphicFramePr/>
          <p:nvPr/>
        </p:nvGraphicFramePr>
        <p:xfrm>
          <a:off x="1530750" y="162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{A53DE254-FA1B-4EF0-B40C-9B50009B9AA0}</a:tableStyleId>
              </a:tblPr>
              <a:tblGrid>
                <a:gridCol w="1033400"/>
                <a:gridCol w="749500"/>
                <a:gridCol w="851725"/>
                <a:gridCol w="1760200"/>
                <a:gridCol w="15535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Tamaño</a:t>
                      </a:r>
                      <a:endParaRPr sz="1000"/>
                    </a:p>
                  </a:txBody>
                  <a:tcPr marT="19050" marB="19050" marR="28575" marL="2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Lectura</a:t>
                      </a:r>
                      <a:endParaRPr sz="1000"/>
                    </a:p>
                  </a:txBody>
                  <a:tcPr marT="19050" marB="19050" marR="28575" marL="2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Instalación</a:t>
                      </a:r>
                      <a:endParaRPr sz="1000"/>
                    </a:p>
                  </a:txBody>
                  <a:tcPr marT="19050" marB="19050" marR="28575" marL="2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Rango de Medición</a:t>
                      </a:r>
                      <a:endParaRPr sz="1000"/>
                    </a:p>
                  </a:txBody>
                  <a:tcPr marT="19050" marB="19050" marR="28575" marL="2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Unidad de Medida</a:t>
                      </a:r>
                      <a:endParaRPr sz="1000"/>
                    </a:p>
                  </a:txBody>
                  <a:tcPr marT="19050" marB="19050" marR="28575" marL="2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43x20x17 mm</a:t>
                      </a:r>
                      <a:endParaRPr sz="1000"/>
                    </a:p>
                  </a:txBody>
                  <a:tcPr marT="19050" marB="19050" marR="28575" marL="2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Distancia</a:t>
                      </a:r>
                      <a:endParaRPr sz="1000"/>
                    </a:p>
                  </a:txBody>
                  <a:tcPr marT="19050" marB="19050" marR="28575" marL="2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Asiento</a:t>
                      </a:r>
                      <a:endParaRPr sz="1000"/>
                    </a:p>
                  </a:txBody>
                  <a:tcPr marT="19050" marB="19050" marR="28575" marL="2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Cm</a:t>
                      </a:r>
                      <a:endParaRPr sz="1000"/>
                    </a:p>
                  </a:txBody>
                  <a:tcPr marT="19050" marB="19050" marR="28575" marL="2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8850">
                <a:tc gridSpan="5">
                  <a:txBody>
                    <a:bodyPr/>
                    <a:lstStyle/>
                    <a:p>
                      <a:pPr indent="-22860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     </a:t>
                      </a:r>
                      <a:r>
                        <a:rPr lang="es" sz="1000"/>
                        <a:t>·</a:t>
                      </a: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</a:t>
                      </a:r>
                      <a:r>
                        <a:rPr lang="es" sz="700">
                          <a:uFill>
                            <a:noFill/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3"/>
                        </a:rPr>
                        <a:t> </a:t>
                      </a:r>
                      <a:r>
                        <a:rPr lang="es" sz="1000" u="sng">
                          <a:solidFill>
                            <a:schemeClr val="hlink"/>
                          </a:solidFill>
                          <a:hlinkClick r:id="rId4"/>
                        </a:rPr>
                        <a:t>https://laelectronica.com.gt/modulo-sensor-ultrasonico-hc-sr04?search=ultrasonico&amp;description=true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  <a:p>
                      <a:pPr indent="-22860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2860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2860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2860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        </a:t>
                      </a:r>
                      <a:r>
                        <a:rPr lang="es" sz="1000"/>
                        <a:t>·</a:t>
                      </a:r>
                      <a:r>
                        <a:rPr lang="es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</a:t>
                      </a:r>
                      <a:r>
                        <a:rPr lang="es" sz="1000"/>
                        <a:t>Q29.00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 </a:t>
                      </a:r>
                      <a:endParaRPr sz="1000"/>
                    </a:p>
                  </a:txBody>
                  <a:tcPr marT="19050" marB="19050" marR="28575" marL="2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83" name="Google Shape;18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250" y="2761175"/>
            <a:ext cx="1539501" cy="153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Aplicación</a:t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utilizó el framework Angular para realizar la interfaz gráfica y así poder conectarse con NodeJs, en donde se realizó la conexión con la base de datos alojada en Azure, y los datos recibidos de Arduino.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También se utilizó Firebase para el manejo de los usuarios al momento del login y obtener algunos datos de los mismos.</a:t>
            </a:r>
            <a:endParaRPr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725" y="306400"/>
            <a:ext cx="1317975" cy="1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900" y="1935471"/>
            <a:ext cx="1256000" cy="172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5450" y="3844822"/>
            <a:ext cx="2930649" cy="8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7100" y="1547925"/>
            <a:ext cx="2103024" cy="12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del Problema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572000" y="1468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Con el paso de la pandemia a nivel mundial la </a:t>
            </a:r>
            <a:r>
              <a:rPr lang="es"/>
              <a:t>mayoría</a:t>
            </a:r>
            <a:r>
              <a:rPr lang="es"/>
              <a:t> de trabajos presenciales se convirtieron en Home Office (Trabajo en Casa), por esta simple </a:t>
            </a:r>
            <a:r>
              <a:rPr lang="es"/>
              <a:t>razón</a:t>
            </a:r>
            <a:r>
              <a:rPr lang="es"/>
              <a:t> se pasa mayor tiempo sentado realizan los trabajos y esto conlleva a que la salud se ve muy afectada por el hecho de que no existe </a:t>
            </a:r>
            <a:r>
              <a:rPr lang="es"/>
              <a:t>movimiento</a:t>
            </a:r>
            <a:r>
              <a:rPr lang="es"/>
              <a:t> en el cuerpo </a:t>
            </a:r>
            <a:r>
              <a:rPr lang="es"/>
              <a:t>más</a:t>
            </a:r>
            <a:r>
              <a:rPr lang="es"/>
              <a:t> que el del tronco superior del cuerpo, por parte de los brazos.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225" y="2121298"/>
            <a:ext cx="3155874" cy="177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Conectividad</a:t>
            </a:r>
            <a:endParaRPr/>
          </a:p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4421375" y="1144125"/>
            <a:ext cx="3999900" cy="16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La conexión de la silla a la base de datos se realiza mediante el uso de un </a:t>
            </a:r>
            <a:r>
              <a:rPr lang="es"/>
              <a:t>módulo</a:t>
            </a:r>
            <a:r>
              <a:rPr lang="es"/>
              <a:t> Bluetooth, el cual </a:t>
            </a:r>
            <a:r>
              <a:rPr lang="es"/>
              <a:t>envía</a:t>
            </a:r>
            <a:r>
              <a:rPr lang="es"/>
              <a:t> un json con los datos recabados de la silla y los </a:t>
            </a:r>
            <a:r>
              <a:rPr lang="es"/>
              <a:t>envía</a:t>
            </a:r>
            <a:r>
              <a:rPr lang="es"/>
              <a:t> a una Api de Node js, la Api </a:t>
            </a:r>
            <a:r>
              <a:rPr lang="es"/>
              <a:t>está</a:t>
            </a:r>
            <a:r>
              <a:rPr lang="es"/>
              <a:t> conectada con la base de datos y guarda los datos obtenidos.</a:t>
            </a:r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23" y="1416525"/>
            <a:ext cx="3107800" cy="31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775" y="2863275"/>
            <a:ext cx="3471374" cy="19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Entorno de Uso</a:t>
            </a:r>
            <a:endParaRPr/>
          </a:p>
        </p:txBody>
      </p:sp>
      <p:sp>
        <p:nvSpPr>
          <p:cNvPr id="207" name="Google Shape;207;p33"/>
          <p:cNvSpPr txBox="1"/>
          <p:nvPr>
            <p:ph idx="1" type="body"/>
          </p:nvPr>
        </p:nvSpPr>
        <p:spPr>
          <a:xfrm>
            <a:off x="387900" y="1903775"/>
            <a:ext cx="3999900" cy="15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La silla fue diseñada para poder ser utilizada tanto en casa como en oficina, y puede en la </a:t>
            </a:r>
            <a:r>
              <a:rPr lang="es"/>
              <a:t>aplicación</a:t>
            </a:r>
            <a:r>
              <a:rPr lang="es"/>
              <a:t> se puede dar información de que se </a:t>
            </a:r>
            <a:r>
              <a:rPr lang="es"/>
              <a:t>está</a:t>
            </a:r>
            <a:r>
              <a:rPr lang="es"/>
              <a:t> realizando al momento en que se utiliza la silla.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875" y="649800"/>
            <a:ext cx="2801475" cy="21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225" y="2968350"/>
            <a:ext cx="3561734" cy="200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Tamaño del Objeto</a:t>
            </a:r>
            <a:endParaRPr/>
          </a:p>
        </p:txBody>
      </p:sp>
      <p:sp>
        <p:nvSpPr>
          <p:cNvPr id="215" name="Google Shape;215;p34"/>
          <p:cNvSpPr txBox="1"/>
          <p:nvPr>
            <p:ph idx="2" type="body"/>
          </p:nvPr>
        </p:nvSpPr>
        <p:spPr>
          <a:xfrm>
            <a:off x="4756200" y="1489825"/>
            <a:ext cx="39999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Puede ser una silla de tamaño </a:t>
            </a:r>
            <a:r>
              <a:rPr lang="es"/>
              <a:t>estándar o del tamaño de un cojín que se pueda colocar en una silla.</a:t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0950" y="2571750"/>
            <a:ext cx="1752650" cy="22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00" y="1489825"/>
            <a:ext cx="241935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1575" y="2950444"/>
            <a:ext cx="3097325" cy="12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1117"/>
                </a:solidFill>
              </a:rPr>
              <a:t>Base de Datos</a:t>
            </a:r>
            <a:endParaRPr>
              <a:solidFill>
                <a:srgbClr val="0D1117"/>
              </a:solidFill>
            </a:endParaRPr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87900" y="1489825"/>
            <a:ext cx="39999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1117"/>
                </a:solidFill>
              </a:rPr>
              <a:t>Utilizamos MySql para la realización de la base de datos.</a:t>
            </a:r>
            <a:endParaRPr>
              <a:solidFill>
                <a:srgbClr val="0D111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D1117"/>
                </a:solidFill>
              </a:rPr>
              <a:t>Métricas</a:t>
            </a:r>
            <a:r>
              <a:rPr lang="es">
                <a:solidFill>
                  <a:srgbClr val="0D1117"/>
                </a:solidFill>
              </a:rPr>
              <a:t> -&gt; Kg, tiempo</a:t>
            </a:r>
            <a:endParaRPr>
              <a:solidFill>
                <a:srgbClr val="0D1117"/>
              </a:solidFill>
            </a:endParaRPr>
          </a:p>
        </p:txBody>
      </p:sp>
      <p:graphicFrame>
        <p:nvGraphicFramePr>
          <p:cNvPr id="225" name="Google Shape;225;p35"/>
          <p:cNvGraphicFramePr/>
          <p:nvPr/>
        </p:nvGraphicFramePr>
        <p:xfrm>
          <a:off x="5144100" y="169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{A53DE254-FA1B-4EF0-B40C-9B50009B9AA0}</a:tableStyleId>
              </a:tblPr>
              <a:tblGrid>
                <a:gridCol w="1390650"/>
                <a:gridCol w="952500"/>
              </a:tblGrid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id_registro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id_silla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fecha_registro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tarea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varchar(100)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hora_inicio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timestamp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hora_final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timestamp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tiempo_de_descanso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6" name="Google Shape;226;p35"/>
          <p:cNvGraphicFramePr/>
          <p:nvPr/>
        </p:nvGraphicFramePr>
        <p:xfrm>
          <a:off x="434225" y="346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{A53DE254-FA1B-4EF0-B40C-9B50009B9AA0}</a:tableStyleId>
              </a:tblPr>
              <a:tblGrid>
                <a:gridCol w="952500"/>
                <a:gridCol w="952500"/>
                <a:gridCol w="952500"/>
                <a:gridCol w="952500"/>
                <a:gridCol w="1343025"/>
                <a:gridCol w="1266825"/>
                <a:gridCol w="13525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id_registro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id_silla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fecha_registro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tarea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hora_inicio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hora_final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tiempo_de_descanso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80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2021-09-19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Leyendo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2021-09-19 11:27:00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2021-09-20 13:32:00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109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2021-09-21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Diseñando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2021-09-21 7:16:00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2021-09-21 8:31:00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123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2021-09-24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Diseñando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2021-09-24 7:56:00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2021-09-24 8:45:00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</a:t>
            </a:r>
            <a:endParaRPr/>
          </a:p>
        </p:txBody>
      </p:sp>
      <p:sp>
        <p:nvSpPr>
          <p:cNvPr id="232" name="Google Shape;232;p36"/>
          <p:cNvSpPr txBox="1"/>
          <p:nvPr>
            <p:ph idx="1" type="body"/>
          </p:nvPr>
        </p:nvSpPr>
        <p:spPr>
          <a:xfrm>
            <a:off x="387900" y="2150400"/>
            <a:ext cx="3999900" cy="15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Análisis Descriptivo </a:t>
            </a:r>
            <a:endParaRPr u="sng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¿Quién está utilizando la silla ahora? 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Tiempo de uso, dias mas o menos utilizada.</a:t>
            </a:r>
            <a:endParaRPr/>
          </a:p>
        </p:txBody>
      </p:sp>
      <p:sp>
        <p:nvSpPr>
          <p:cNvPr id="233" name="Google Shape;233;p36"/>
          <p:cNvSpPr txBox="1"/>
          <p:nvPr>
            <p:ph idx="2" type="body"/>
          </p:nvPr>
        </p:nvSpPr>
        <p:spPr>
          <a:xfrm>
            <a:off x="4756200" y="2150400"/>
            <a:ext cx="3999900" cy="14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/>
              <a:t>Análisis de Diagnóstico </a:t>
            </a:r>
            <a:endParaRPr sz="1600" u="sng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/>
              <a:t>¿Qué días se utilizó más la silla? </a:t>
            </a:r>
            <a:endParaRPr sz="16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/>
              <a:t>¿Cuánto tiempo se utilizó la silla?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7"/>
          <p:cNvPicPr preferRelativeResize="0"/>
          <p:nvPr/>
        </p:nvPicPr>
        <p:blipFill rotWithShape="1">
          <a:blip r:embed="rId3">
            <a:alphaModFix/>
          </a:blip>
          <a:srcRect b="5766" l="0" r="0" t="8683"/>
          <a:stretch/>
        </p:blipFill>
        <p:spPr>
          <a:xfrm>
            <a:off x="1285850" y="1592250"/>
            <a:ext cx="6464624" cy="311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 txBox="1"/>
          <p:nvPr/>
        </p:nvSpPr>
        <p:spPr>
          <a:xfrm>
            <a:off x="3082575" y="669350"/>
            <a:ext cx="50730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Filtros</a:t>
            </a:r>
            <a:endParaRPr sz="2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/>
        </p:nvSpPr>
        <p:spPr>
          <a:xfrm>
            <a:off x="281825" y="695775"/>
            <a:ext cx="5073000" cy="23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select date(fecha_registro) as fecha, time(hora_inicio) as hora_inicio, time(hora_final) as hora_final 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       from registro 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               join silla s on s.id_silla = registro.id_silla 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               join usuario u on u.id_usuario = s.id_usuario 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       where u.id_usuario = ${id} and  day(fecha_registro)= ${dia} and month(fecha_registro)= ${mes} and year(fecha_registro)= ${anio}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       group by fecha, registro.hora_inicio, registro.hora_final order by fecha asc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1523700" y="176150"/>
            <a:ext cx="507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Filtro Día</a:t>
            </a:r>
            <a:endParaRPr sz="1600" u="sng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46" name="Google Shape;246;p38"/>
          <p:cNvSpPr txBox="1"/>
          <p:nvPr/>
        </p:nvSpPr>
        <p:spPr>
          <a:xfrm>
            <a:off x="4071000" y="3021075"/>
            <a:ext cx="5073000" cy="21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select date(fecha_registro) as fecha, time(hora_inicio) as hora_inicio, time(hora_final) as hora_final 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       from registro 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               join silla s on s.id_silla = registro.id_silla 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               join usuario u on u.id_usuario = s.id_usuario 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       where u.id_usuario = ${id} and week(fecha_registro)= ${semana} 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       group by fecha, registro.hora_inicio, registro.hora_final order by fecha asc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47" name="Google Shape;247;p38"/>
          <p:cNvSpPr txBox="1"/>
          <p:nvPr/>
        </p:nvSpPr>
        <p:spPr>
          <a:xfrm>
            <a:off x="5416525" y="2571750"/>
            <a:ext cx="507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Filtro Semana</a:t>
            </a:r>
            <a:endParaRPr sz="1600" u="sng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/>
        </p:nvSpPr>
        <p:spPr>
          <a:xfrm>
            <a:off x="3531750" y="845500"/>
            <a:ext cx="507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Filtro Mes</a:t>
            </a:r>
            <a:endParaRPr sz="1600" u="sng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3" name="Google Shape;253;p39"/>
          <p:cNvSpPr txBox="1"/>
          <p:nvPr/>
        </p:nvSpPr>
        <p:spPr>
          <a:xfrm>
            <a:off x="1893600" y="1329900"/>
            <a:ext cx="5073000" cy="22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select date(fecha_registro) as fecha, time(hora_inicio) as hora_inicio, time(hora_final) as hora_final 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       from registro 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               join silla s on s.id_silla = registro.id_silla 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               join usuario u on u.id_usuario = s.id_usuario 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       where u.id_usuario = ${id} and month(fecha_registro)= ${mes} and year(fecha_registro)= ${anio}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       group by fecha, registro.hora_inicio, registro.hora_final order by fecha asc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type="title"/>
          </p:nvPr>
        </p:nvSpPr>
        <p:spPr>
          <a:xfrm>
            <a:off x="460950" y="96350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 por su Atención</a:t>
            </a:r>
            <a:endParaRPr/>
          </a:p>
        </p:txBody>
      </p:sp>
      <p:sp>
        <p:nvSpPr>
          <p:cNvPr id="259" name="Google Shape;259;p40"/>
          <p:cNvSpPr txBox="1"/>
          <p:nvPr/>
        </p:nvSpPr>
        <p:spPr>
          <a:xfrm>
            <a:off x="2880025" y="1981650"/>
            <a:ext cx="507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De Parte del Grupo 2</a:t>
            </a:r>
            <a:endParaRPr sz="24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87900" y="1489825"/>
            <a:ext cx="4987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Como solución al problema anteriormente descrito, generamos una silla inteligente, la cual puede medir el peso del usuario, el tiempo que tiene de estar sentado, registrar la fechas y horarios de uso de esta, y para que no se mantenga todo el tiempo hemos agregado sensores para mayor productividad del usuario.</a:t>
            </a:r>
            <a:endParaRPr sz="18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/>
              <a:t>Todo esto esta va acompañado de una aplicación generada en angular para poder llevar el control de uso.</a:t>
            </a:r>
            <a:endParaRPr sz="1800"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19015" l="0" r="0" t="0"/>
          <a:stretch/>
        </p:blipFill>
        <p:spPr>
          <a:xfrm>
            <a:off x="6193975" y="1144125"/>
            <a:ext cx="2334550" cy="336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110825" y="195870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Para el Usuario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Smart Chair?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431925" y="1884975"/>
            <a:ext cx="3999900" cy="15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 dispositivo </a:t>
            </a:r>
            <a:r>
              <a:rPr lang="es"/>
              <a:t>electrónico</a:t>
            </a:r>
            <a:r>
              <a:rPr lang="es"/>
              <a:t> el cual nos ayuda a controlar nuestro peso, el tiempo que llevamos sentado y nos ayuda a mejorar nuestra productividad.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Todo esto con ayuda de una aplicación Web.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109" y="1147326"/>
            <a:ext cx="3685941" cy="300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Puntos Importantes</a:t>
            </a:r>
            <a:endParaRPr/>
          </a:p>
        </p:txBody>
      </p:sp>
      <p:sp>
        <p:nvSpPr>
          <p:cNvPr id="97" name="Google Shape;97;p18"/>
          <p:cNvSpPr txBox="1"/>
          <p:nvPr>
            <p:ph idx="2" type="body"/>
          </p:nvPr>
        </p:nvSpPr>
        <p:spPr>
          <a:xfrm>
            <a:off x="4703350" y="1387288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Smart Chair tiene tres puntos importantes:</a:t>
            </a:r>
            <a:endParaRPr/>
          </a:p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SzPts val="1200"/>
              <a:buAutoNum type="arabicPeriod"/>
            </a:pPr>
            <a:r>
              <a:rPr lang="es" sz="1200"/>
              <a:t>Aplicación: nuestra aplicación es totalmente amigable muestra </a:t>
            </a:r>
            <a:r>
              <a:rPr lang="es" sz="1200"/>
              <a:t>gráficas</a:t>
            </a:r>
            <a:r>
              <a:rPr lang="es" sz="1200"/>
              <a:t> del tiempo de uso, el peso de la persona, etc.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 sz="1200"/>
              <a:t>Conectividad: toda la información que se recolecta es enviada por medio de bluetooth a la base de datos y de esta manera presentar los datos en la aplicación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 sz="1200"/>
              <a:t>Asiento: nuestro asiento cuenta con una </a:t>
            </a:r>
            <a:r>
              <a:rPr lang="es" sz="1200"/>
              <a:t>báscula</a:t>
            </a:r>
            <a:r>
              <a:rPr lang="es" sz="1200"/>
              <a:t> integrada que al momento de estar logueado en la aplicación, comienza a tomar el peso del usuario.</a:t>
            </a:r>
            <a:endParaRPr sz="1200"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75" y="1674773"/>
            <a:ext cx="3626174" cy="25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Aplicación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87900" y="1528350"/>
            <a:ext cx="3999900" cy="16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La aplicación cuenta con login en el cual el usuario se loguea para acceder a la silla. Se cuenta con distintos reportes para mostrar el uso de la silla, los tiempos de uso, el peso del usuario y la productividad que existe mediante su uso.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125" y="1314325"/>
            <a:ext cx="4340475" cy="20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650" y="3361475"/>
            <a:ext cx="3522070" cy="16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2958125"/>
            <a:ext cx="4139075" cy="18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862" y="768500"/>
            <a:ext cx="4041850" cy="19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8402" y="2850275"/>
            <a:ext cx="3826784" cy="203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125" y="725075"/>
            <a:ext cx="4176850" cy="1969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Silla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502400" y="2115125"/>
            <a:ext cx="3999900" cy="13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El uso de la silla es simple, una vez ya logueado el usuario en la aplicación, el usuario solo debe de sentarse y el asiento comienza a recabar datos para enviar a la base de datos.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650" y="1250438"/>
            <a:ext cx="2408800" cy="30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